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7" r:id="rId3"/>
    <p:sldId id="259" r:id="rId4"/>
    <p:sldId id="260" r:id="rId5"/>
    <p:sldId id="266" r:id="rId7"/>
    <p:sldId id="261" r:id="rId8"/>
    <p:sldId id="262" r:id="rId9"/>
    <p:sldId id="267" r:id="rId10"/>
    <p:sldId id="263" r:id="rId11"/>
    <p:sldId id="264" r:id="rId12"/>
    <p:sldId id="265" r:id="rId13"/>
  </p:sldIdLst>
  <p:sldSz cx="12192000" cy="6858000"/>
  <p:notesSz cx="6858000" cy="9144000"/>
  <p:embeddedFontLst>
    <p:embeddedFont>
      <p:font typeface="微软雅黑" panose="020B0503020204020204" pitchFamily="34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108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826D0-6889-437D-B7DC-D00954F85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19EC7-386C-4335-BDF5-AA291E1B95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E33B1-7DDD-4B3C-8718-78987CF1D73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E33B1-7DDD-4B3C-8718-78987CF1D73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D7A38-1112-4B06-9F07-38A4BCE7FC6C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D7A38-1112-4B06-9F07-38A4BCE7FC6C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D7A38-1112-4B06-9F07-38A4BCE7FC6C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E33B1-7DDD-4B3C-8718-78987CF1D73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31372" y="356696"/>
            <a:ext cx="11233248" cy="468802"/>
          </a:xfrm>
          <a:prstGeom prst="rect">
            <a:avLst/>
          </a:prstGeom>
        </p:spPr>
        <p:txBody>
          <a:bodyPr wrap="square" lIns="121377" tIns="60684" rIns="121377" bIns="60684">
            <a:spAutoFit/>
          </a:bodyPr>
          <a:lstStyle/>
          <a:p>
            <a:pPr defTabSz="1213485"/>
            <a:r>
              <a:rPr lang="en-US" altLang="zh-CN" sz="2250" b="1" dirty="0">
                <a:solidFill>
                  <a:prstClr val="white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endParaRPr lang="en-US" altLang="zh-CN" sz="2250" b="1" dirty="0">
              <a:solidFill>
                <a:prstClr val="white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07572" y="432898"/>
            <a:ext cx="11233248" cy="468802"/>
          </a:xfrm>
          <a:prstGeom prst="rect">
            <a:avLst/>
          </a:prstGeom>
        </p:spPr>
        <p:txBody>
          <a:bodyPr wrap="square" lIns="121377" tIns="60684" rIns="121377" bIns="60684">
            <a:spAutoFit/>
          </a:bodyPr>
          <a:lstStyle/>
          <a:p>
            <a:pPr defTabSz="1213485"/>
            <a:r>
              <a:rPr lang="en-US" altLang="zh-CN" sz="2250" b="1" dirty="0">
                <a:solidFill>
                  <a:prstClr val="white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endParaRPr lang="en-US" altLang="zh-CN" sz="2250" b="1" dirty="0">
              <a:solidFill>
                <a:prstClr val="white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51086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latin typeface="Helvetica" panose="020B0604020202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白色空白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1346-C56E-46DC-8306-B168FC905C22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F48CB8-BB63-407F-B6BF-8A10C1F7FFBF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 userDrawn="1"/>
        </p:nvSpPr>
        <p:spPr>
          <a:xfrm rot="5400000">
            <a:off x="-59385" y="248571"/>
            <a:ext cx="648906" cy="530135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50" name="Picture 2" descr="https://ss1.bdstatic.com/70cFuXSh_Q1YnxGkpoWK1HF6hhy/it/u=3866550819,3492341580&amp;fm=26&amp;gp=0.jpg"/>
          <p:cNvPicPr>
            <a:picLocks noChangeAspect="1" noChangeArrowheads="1"/>
          </p:cNvPicPr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084" y="141888"/>
            <a:ext cx="1080668" cy="7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84964896096&amp;di=ca9cf05650d7c69b5096e3ec47c737a1&amp;imgtype=0&amp;src=http%3A%2F%2Fcn.jusderaisin.com%2Ffiles%2F2014%2F07%2Fbig-data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1" b="1266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83000">
                <a:schemeClr val="tx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矩形 3"/>
          <p:cNvSpPr/>
          <p:nvPr/>
        </p:nvSpPr>
        <p:spPr>
          <a:xfrm>
            <a:off x="0" y="0"/>
            <a:ext cx="1129665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40355" y="2459916"/>
            <a:ext cx="6350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阿里巴巴普惠体 Heavy"/>
                <a:sym typeface="+mn-lt"/>
              </a:rPr>
              <a:t>安居客租房网站二手房数据分析</a:t>
            </a:r>
            <a:endParaRPr lang="zh-CN" altLang="en-US" sz="6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阿里巴巴普惠体 Heavy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84964896096&amp;di=ca9cf05650d7c69b5096e3ec47c737a1&amp;imgtype=0&amp;src=http%3A%2F%2Fcn.jusderaisin.com%2Ffiles%2F2014%2F07%2Fbig-data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1" b="1266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83000">
                <a:schemeClr val="tx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矩形 3"/>
          <p:cNvSpPr/>
          <p:nvPr/>
        </p:nvSpPr>
        <p:spPr>
          <a:xfrm>
            <a:off x="0" y="0"/>
            <a:ext cx="1129665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6740" y="2466266"/>
            <a:ext cx="82626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阿里巴巴普惠体 Heavy"/>
                <a:sym typeface="+mn-lt"/>
              </a:rPr>
              <a:t>今天的展示就到此结束了</a:t>
            </a:r>
            <a:endParaRPr lang="zh-CN" altLang="en-US" sz="4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阿里巴巴普惠体 Heavy"/>
              <a:sym typeface="+mn-lt"/>
            </a:endParaRPr>
          </a:p>
          <a:p>
            <a:pPr algn="ctr"/>
            <a:r>
              <a:rPr lang="zh-CN" altLang="en-US" sz="4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阿里巴巴普惠体" panose="00020600040101010101" pitchFamily="18" charset="-122"/>
                <a:sym typeface="+mn-lt"/>
              </a:rPr>
              <a:t>感谢大家的观看</a:t>
            </a:r>
            <a:endParaRPr lang="zh-CN" altLang="en-US" sz="4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阿里巴巴普惠体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85041499556&amp;di=3e3385346b8a72c8c8fcdc7225bdcd7a&amp;imgtype=0&amp;src=http%3A%2F%2Fpx.thea.cn%2FPublic%2FUpload%2FUploadfiles%2Fimage%2F20190911%2F20190911114347_51011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>
            <a:fillRect/>
          </a:stretch>
        </p:blipFill>
        <p:spPr bwMode="auto">
          <a:xfrm>
            <a:off x="168234" y="0"/>
            <a:ext cx="120237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0"/>
            <a:ext cx="9220200" cy="6858000"/>
          </a:xfrm>
          <a:prstGeom prst="rect">
            <a:avLst/>
          </a:prstGeom>
          <a:gradFill flip="none" rotWithShape="1">
            <a:gsLst>
              <a:gs pos="19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19715" y="2530214"/>
            <a:ext cx="9748336" cy="20289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阿里巴巴普惠体 Heavy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5072" y="3190725"/>
            <a:ext cx="985587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prstClr val="white"/>
                </a:solidFill>
                <a:cs typeface="阿里巴巴普惠体 Heavy"/>
                <a:sym typeface="+mn-lt"/>
              </a:rPr>
              <a:t>数据分析解读</a:t>
            </a:r>
            <a:endParaRPr lang="zh-CN" altLang="en-US" sz="4000" dirty="0">
              <a:solidFill>
                <a:prstClr val="white"/>
              </a:solidFill>
              <a:cs typeface="阿里巴巴普惠体 Heavy"/>
              <a:sym typeface="+mn-lt"/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97882" y="89510"/>
            <a:ext cx="11969622" cy="6671898"/>
          </a:xfrm>
          <a:prstGeom prst="frame">
            <a:avLst>
              <a:gd name="adj1" fmla="val 2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阿里巴巴普惠体 Heavy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12864" y="1607898"/>
            <a:ext cx="5368254" cy="441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cs typeface="阿里巴巴普惠体 Heavy"/>
                <a:sym typeface="+mn-lt"/>
              </a:rPr>
              <a:t>排名前三的词语分别是 </a:t>
            </a:r>
            <a:r>
              <a:rPr lang="zh-CN" altLang="en-US" sz="2000" b="1" dirty="0">
                <a:solidFill>
                  <a:prstClr val="black"/>
                </a:solidFill>
                <a:cs typeface="阿里巴巴普惠体 Heavy"/>
                <a:sym typeface="+mn-lt"/>
              </a:rPr>
              <a:t>南北通透 近地铁 精装</a:t>
            </a:r>
            <a:endParaRPr lang="zh-CN" altLang="en-US" sz="2000" b="1" dirty="0">
              <a:solidFill>
                <a:prstClr val="black"/>
              </a:solidFill>
              <a:cs typeface="阿里巴巴普惠体 Heavy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135" y="883920"/>
            <a:ext cx="4243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cs typeface="阿里巴巴普惠体 Heavy"/>
                <a:sym typeface="+mn-lt"/>
              </a:rPr>
              <a:t>丰台</a:t>
            </a:r>
            <a:r>
              <a:rPr lang="en-US" altLang="zh-CN" sz="3600" b="1" dirty="0">
                <a:solidFill>
                  <a:srgbClr val="0070C0"/>
                </a:solidFill>
                <a:cs typeface="阿里巴巴普惠体 Heavy"/>
                <a:sym typeface="+mn-lt"/>
              </a:rPr>
              <a:t>title</a:t>
            </a:r>
            <a:r>
              <a:rPr lang="zh-CN" altLang="en-US" sz="3600" b="1" dirty="0">
                <a:solidFill>
                  <a:srgbClr val="0070C0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词云图</a:t>
            </a:r>
            <a:endParaRPr lang="zh-CN" altLang="en-US" sz="3600" b="1" dirty="0">
              <a:solidFill>
                <a:srgbClr val="0070C0"/>
              </a:solidFill>
              <a:ea typeface="宋体" panose="02010600030101010101" pitchFamily="2" charset="-122"/>
              <a:cs typeface="阿里巴巴普惠体 Heavy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456601" y="1607898"/>
            <a:ext cx="5617174" cy="441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cs typeface="阿里巴巴普惠体 Heavy"/>
                <a:sym typeface="+mn-lt"/>
              </a:rPr>
              <a:t>排名前四的词语分别是 </a:t>
            </a:r>
            <a:r>
              <a:rPr lang="zh-CN" altLang="en-US" sz="2000" dirty="0">
                <a:solidFill>
                  <a:srgbClr val="FF0000"/>
                </a:solidFill>
                <a:cs typeface="阿里巴巴普惠体 Heavy"/>
                <a:sym typeface="+mn-lt"/>
              </a:rPr>
              <a:t>首付</a:t>
            </a:r>
            <a:r>
              <a:rPr lang="zh-CN" altLang="en-US" sz="2000" dirty="0">
                <a:solidFill>
                  <a:prstClr val="black"/>
                </a:solidFill>
                <a:cs typeface="阿里巴巴普惠体 Heavy"/>
                <a:sym typeface="+mn-lt"/>
              </a:rPr>
              <a:t> 送…… 近地铁 现房</a:t>
            </a:r>
            <a:endParaRPr lang="zh-CN" altLang="en-US" sz="2000" dirty="0">
              <a:solidFill>
                <a:prstClr val="black"/>
              </a:solidFill>
              <a:cs typeface="阿里巴巴普惠体 Heavy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94475" y="883920"/>
            <a:ext cx="4997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cs typeface="阿里巴巴普惠体 Heavy"/>
                <a:sym typeface="+mn-lt"/>
              </a:rPr>
              <a:t>北京周边</a:t>
            </a:r>
            <a:r>
              <a:rPr lang="en-US" altLang="zh-CN" sz="3600" b="1" dirty="0">
                <a:solidFill>
                  <a:srgbClr val="0070C0"/>
                </a:solidFill>
                <a:cs typeface="阿里巴巴普惠体 Heavy"/>
                <a:sym typeface="+mn-lt"/>
              </a:rPr>
              <a:t>title</a:t>
            </a:r>
            <a:r>
              <a:rPr lang="zh-CN" altLang="en-US" sz="3600" b="1" dirty="0">
                <a:solidFill>
                  <a:srgbClr val="0070C0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词云图</a:t>
            </a:r>
            <a:endParaRPr lang="zh-CN" altLang="en-US" sz="3600" b="1" dirty="0">
              <a:solidFill>
                <a:srgbClr val="0070C0"/>
              </a:solidFill>
              <a:ea typeface="宋体" panose="02010600030101010101" pitchFamily="2" charset="-122"/>
              <a:cs typeface="阿里巴巴普惠体 Heavy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7" y="5023028"/>
            <a:ext cx="493484" cy="49348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89" y="3850352"/>
            <a:ext cx="493484" cy="49348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08" y="3611643"/>
            <a:ext cx="477417" cy="47741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52323" y="277941"/>
            <a:ext cx="100813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  <a:cs typeface="阿里巴巴普惠体 Heavy"/>
                <a:sym typeface="+mn-lt"/>
              </a:rPr>
              <a:t>房屋信息</a:t>
            </a:r>
            <a:r>
              <a:rPr lang="en-US" altLang="zh-CN" sz="2400" kern="0" dirty="0">
                <a:solidFill>
                  <a:prstClr val="black"/>
                </a:solidFill>
                <a:cs typeface="阿里巴巴普惠体 Heavy"/>
                <a:sym typeface="+mn-lt"/>
              </a:rPr>
              <a:t>title</a:t>
            </a:r>
            <a:r>
              <a:rPr lang="zh-CN" altLang="en-US" sz="2400" kern="0" dirty="0">
                <a:solidFill>
                  <a:prstClr val="black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词频</a:t>
            </a:r>
            <a:r>
              <a:rPr lang="zh-CN" altLang="en-US" sz="2400" kern="0" dirty="0">
                <a:solidFill>
                  <a:prstClr val="black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分析</a:t>
            </a:r>
            <a:r>
              <a:rPr lang="zh-CN" altLang="en-US" sz="2400" kern="0" dirty="0">
                <a:solidFill>
                  <a:prstClr val="black"/>
                </a:solidFill>
                <a:cs typeface="阿里巴巴普惠体 Heavy"/>
                <a:sym typeface="+mn-lt"/>
              </a:rPr>
              <a:t>：南北通透 近地铁 可看房</a:t>
            </a:r>
            <a:endParaRPr lang="en-US" altLang="zh-CN" sz="2400" kern="0" dirty="0">
              <a:solidFill>
                <a:prstClr val="black"/>
              </a:solidFill>
              <a:cs typeface="阿里巴巴普惠体 Heavy"/>
              <a:sym typeface="+mn-lt"/>
            </a:endParaRPr>
          </a:p>
        </p:txBody>
      </p:sp>
      <p:pic>
        <p:nvPicPr>
          <p:cNvPr id="5" name="图片 4" descr="title(fengtai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2241550"/>
            <a:ext cx="5571490" cy="3795395"/>
          </a:xfrm>
          <a:prstGeom prst="rect">
            <a:avLst/>
          </a:prstGeom>
        </p:spPr>
      </p:pic>
      <p:pic>
        <p:nvPicPr>
          <p:cNvPr id="7" name="图片 6" descr="title(zhoubian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2153920"/>
            <a:ext cx="5693410" cy="38830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35630" y="6036945"/>
            <a:ext cx="8938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**</a:t>
            </a:r>
            <a:r>
              <a:rPr lang="zh-CN" altLang="en-US" b="1"/>
              <a:t>北京周边的房源较特殊，外地人也可以买，并且价格并没有北京市内的房子那么高，所以会有一些贷款政策，首付一部分，还会有送车位，小院等优惠，吸引人们来买房子。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243330"/>
            <a:ext cx="10515600" cy="4933950"/>
          </a:xfrm>
        </p:spPr>
        <p:txBody>
          <a:bodyPr/>
          <a:p>
            <a:r>
              <a:rPr lang="zh-CN" altLang="en-US"/>
              <a:t>此外，针对不同的地区还会有不同的一些偏好</a:t>
            </a:r>
            <a:endParaRPr lang="zh-CN" altLang="en-US"/>
          </a:p>
          <a:p>
            <a:r>
              <a:rPr lang="zh-CN" altLang="en-US"/>
              <a:t>例如：在西城的房源有很多都会提到</a:t>
            </a:r>
            <a:r>
              <a:rPr lang="zh-CN" altLang="en-US">
                <a:solidFill>
                  <a:srgbClr val="FF0000"/>
                </a:solidFill>
              </a:rPr>
              <a:t>金融街</a:t>
            </a:r>
            <a:r>
              <a:rPr lang="zh-CN" altLang="en-US"/>
              <a:t>，我们知道，西城金融街是北京的第一个大规模定向开发的金融产业功能区，附近有非常多的知名金融机构，可以说是增值率很高的区</a:t>
            </a:r>
            <a:r>
              <a:rPr lang="zh-CN" altLang="en-US">
                <a:ea typeface="宋体" panose="02010600030101010101" pitchFamily="2" charset="-122"/>
              </a:rPr>
              <a:t>域，</a:t>
            </a:r>
            <a:r>
              <a:rPr lang="zh-CN" altLang="en-US"/>
              <a:t>因此</a:t>
            </a:r>
            <a:r>
              <a:rPr lang="en-US" altLang="zh-CN"/>
              <a:t>title</a:t>
            </a:r>
            <a:r>
              <a:rPr lang="zh-CN" altLang="en-US">
                <a:ea typeface="宋体" panose="02010600030101010101" pitchFamily="2" charset="-122"/>
              </a:rPr>
              <a:t>中提及金融街可以吸引更多的人前来买房。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再比如：通过前面</a:t>
            </a:r>
            <a:r>
              <a:rPr lang="en-US" altLang="zh-CN">
                <a:ea typeface="宋体" panose="02010600030101010101" pitchFamily="2" charset="-122"/>
              </a:rPr>
              <a:t>title</a:t>
            </a:r>
            <a:r>
              <a:rPr lang="zh-CN" altLang="en-US">
                <a:ea typeface="宋体" panose="02010600030101010101" pitchFamily="2" charset="-122"/>
              </a:rPr>
              <a:t>词频分析我们了解到，可随时看房是一个很诱惑人的条件，那对于离市区较远不方便直接上门看房的地区，例如怀柔区，他们就会提出一个很好的解决办法，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VR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看房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，在类似怀柔区这样的偏远地区中，有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VR</a:t>
            </a:r>
            <a:r>
              <a:rPr lang="zh-CN" altLang="en-US">
                <a:solidFill>
                  <a:schemeClr val="tx1"/>
                </a:solidFill>
                <a:ea typeface="宋体" panose="02010600030101010101" pitchFamily="2" charset="-122"/>
              </a:rPr>
              <a:t>全景看房的房屋就具有更高的竞争力，吸引到范围更广的潜在客户。</a:t>
            </a:r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80725" y="1131454"/>
            <a:ext cx="418576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cs typeface="阿里巴巴普惠体 Heavy"/>
                <a:sym typeface="+mn-lt"/>
              </a:rPr>
              <a:t>昌平区</a:t>
            </a:r>
            <a:r>
              <a:rPr lang="en-US" altLang="zh-CN" sz="3600" b="1" dirty="0">
                <a:solidFill>
                  <a:srgbClr val="0070C0"/>
                </a:solidFill>
                <a:cs typeface="阿里巴巴普惠体 Heavy"/>
                <a:sym typeface="+mn-lt"/>
              </a:rPr>
              <a:t>tags</a:t>
            </a:r>
            <a:r>
              <a:rPr lang="zh-CN" altLang="en-US" sz="3600" b="1" dirty="0">
                <a:solidFill>
                  <a:srgbClr val="0070C0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词云图</a:t>
            </a:r>
            <a:endParaRPr lang="zh-CN" altLang="en-US" sz="3600" b="1" dirty="0">
              <a:solidFill>
                <a:srgbClr val="0070C0"/>
              </a:solidFill>
              <a:ea typeface="宋体" panose="02010600030101010101" pitchFamily="2" charset="-122"/>
              <a:cs typeface="阿里巴巴普惠体 Heavy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367546" y="1855548"/>
            <a:ext cx="3438856" cy="4419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cs typeface="阿里巴巴普惠体 Heavy"/>
                <a:sym typeface="+mn-lt"/>
              </a:rPr>
              <a:t>品质小区 配套成熟 近地铁</a:t>
            </a:r>
            <a:endParaRPr lang="zh-CN" altLang="en-US" sz="2000" dirty="0">
              <a:solidFill>
                <a:prstClr val="black"/>
              </a:solidFill>
              <a:cs typeface="阿里巴巴普惠体 Heavy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2322" y="293268"/>
            <a:ext cx="1035095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房屋信息</a:t>
            </a:r>
            <a:r>
              <a:rPr lang="en-US" altLang="zh-CN" sz="2400" kern="0" dirty="0">
                <a:solidFill>
                  <a:prstClr val="black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tags</a:t>
            </a:r>
            <a:r>
              <a:rPr lang="zh-CN" altLang="en-US" sz="2400" kern="0" dirty="0">
                <a:solidFill>
                  <a:prstClr val="black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词频分析：品质小区 配套成熟 交通便利（近地铁）</a:t>
            </a:r>
            <a:endParaRPr lang="zh-CN" altLang="en-US" sz="2400" kern="0" dirty="0">
              <a:solidFill>
                <a:prstClr val="black"/>
              </a:solidFill>
              <a:ea typeface="宋体" panose="02010600030101010101" pitchFamily="2" charset="-122"/>
              <a:cs typeface="阿里巴巴普惠体 Heavy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2396490"/>
            <a:ext cx="6401435" cy="3322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1085" y="1429385"/>
            <a:ext cx="415353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tags</a:t>
            </a:r>
            <a:r>
              <a:rPr lang="zh-CN" altLang="en-US" sz="2000">
                <a:ea typeface="宋体" panose="02010600030101010101" pitchFamily="2" charset="-122"/>
              </a:rPr>
              <a:t>是安居客提前定好的标签，只需要往上添加就可以，所以不像</a:t>
            </a:r>
            <a:r>
              <a:rPr lang="en-US" altLang="zh-CN" sz="2000">
                <a:ea typeface="宋体" panose="02010600030101010101" pitchFamily="2" charset="-122"/>
              </a:rPr>
              <a:t>title</a:t>
            </a:r>
            <a:r>
              <a:rPr lang="zh-CN" altLang="en-US" sz="2000">
                <a:ea typeface="宋体" panose="02010600030101010101" pitchFamily="2" charset="-122"/>
              </a:rPr>
              <a:t>有很多的原创性东西在，但是也会根据区域的不同产生一些小小的差异，例如怀柔和密云两个区的</a:t>
            </a:r>
            <a:r>
              <a:rPr lang="en-US" altLang="zh-CN" sz="2000">
                <a:ea typeface="宋体" panose="02010600030101010101" pitchFamily="2" charset="-122"/>
              </a:rPr>
              <a:t>tags</a:t>
            </a:r>
            <a:r>
              <a:rPr lang="zh-CN" altLang="en-US" sz="2000">
                <a:ea typeface="宋体" panose="02010600030101010101" pitchFamily="2" charset="-122"/>
              </a:rPr>
              <a:t>中都有</a:t>
            </a:r>
            <a:r>
              <a:rPr lang="zh-CN" altLang="en-US" sz="2000">
                <a:solidFill>
                  <a:srgbClr val="FF0000"/>
                </a:solidFill>
                <a:ea typeface="宋体" panose="02010600030101010101" pitchFamily="2" charset="-122"/>
              </a:rPr>
              <a:t>环境优美</a:t>
            </a:r>
            <a:r>
              <a:rPr lang="zh-CN" altLang="en-US" sz="2000">
                <a:ea typeface="宋体" panose="02010600030101010101" pitchFamily="2" charset="-122"/>
              </a:rPr>
              <a:t>，很容易想象，这两个区都在北京市郊，而且空气清新，环境优美，也非常适合在这里买房养老；还有北京周边地区的</a:t>
            </a:r>
            <a:r>
              <a:rPr lang="en-US" altLang="zh-CN" sz="2000">
                <a:ea typeface="宋体" panose="02010600030101010101" pitchFamily="2" charset="-122"/>
              </a:rPr>
              <a:t>tags</a:t>
            </a:r>
            <a:r>
              <a:rPr lang="zh-CN" altLang="en-US" sz="2000">
                <a:ea typeface="宋体" panose="02010600030101010101" pitchFamily="2" charset="-122"/>
              </a:rPr>
              <a:t>中，有一条</a:t>
            </a:r>
            <a:r>
              <a:rPr lang="zh-CN" altLang="en-US" sz="2000">
                <a:solidFill>
                  <a:srgbClr val="FF0000"/>
                </a:solidFill>
                <a:ea typeface="宋体" panose="02010600030101010101" pitchFamily="2" charset="-122"/>
              </a:rPr>
              <a:t>新房房源</a:t>
            </a:r>
            <a:r>
              <a:rPr lang="zh-CN" altLang="en-US" sz="2000">
                <a:ea typeface="宋体" panose="02010600030101010101" pitchFamily="2" charset="-122"/>
              </a:rPr>
              <a:t>，随着近几年越来越多的人走入并定居北京，北京周边的房价也随之水涨船高，开发商找到了新的商机，在周边开建了许多新楼盘，以新房房源来吸引更多的住户。</a:t>
            </a:r>
            <a:endParaRPr lang="zh-CN" altLang="en-US" sz="200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632892" y="1121929"/>
            <a:ext cx="615042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cs typeface="阿里巴巴普惠体 Heavy"/>
                <a:sym typeface="+mn-lt"/>
              </a:rPr>
              <a:t>海淀区房屋面积分布直方图</a:t>
            </a:r>
            <a:endParaRPr lang="zh-CN" altLang="en-US" sz="3600" b="1" dirty="0">
              <a:solidFill>
                <a:srgbClr val="0070C0"/>
              </a:solidFill>
              <a:cs typeface="阿里巴巴普惠体 Heavy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44072" y="2743201"/>
            <a:ext cx="212108" cy="354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阿里巴巴普惠体 Heavy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2323" y="304698"/>
            <a:ext cx="101109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kern="0">
                <a:cs typeface="+mn-ea"/>
              </a:defRPr>
            </a:lvl1pPr>
          </a:lstStyle>
          <a:p>
            <a:r>
              <a:rPr lang="zh-CN" dirty="0">
                <a:solidFill>
                  <a:prstClr val="black"/>
                </a:solidFill>
                <a:ea typeface="宋体" panose="02010600030101010101" pitchFamily="2" charset="-122"/>
                <a:sym typeface="+mn-lt"/>
              </a:rPr>
              <a:t>房屋面积分布：大部分地区的房屋面积都集中分布在</a:t>
            </a:r>
            <a:r>
              <a:rPr lang="en-US" altLang="zh-CN" dirty="0">
                <a:solidFill>
                  <a:prstClr val="black"/>
                </a:solidFill>
                <a:ea typeface="宋体" panose="02010600030101010101" pitchFamily="2" charset="-122"/>
                <a:sym typeface="+mn-lt"/>
              </a:rPr>
              <a:t>50</a:t>
            </a:r>
            <a:r>
              <a:rPr lang="zh-CN" altLang="en-US" dirty="0">
                <a:solidFill>
                  <a:prstClr val="black"/>
                </a:solidFill>
                <a:ea typeface="宋体" panose="02010600030101010101" pitchFamily="2" charset="-122"/>
                <a:sym typeface="+mn-lt"/>
              </a:rPr>
              <a:t>㎡</a:t>
            </a:r>
            <a:r>
              <a:rPr lang="en-US" altLang="zh-CN" dirty="0">
                <a:solidFill>
                  <a:prstClr val="black"/>
                </a:solidFill>
                <a:ea typeface="宋体" panose="02010600030101010101" pitchFamily="2" charset="-122"/>
                <a:sym typeface="+mn-lt"/>
              </a:rPr>
              <a:t>~180</a:t>
            </a:r>
            <a:r>
              <a:rPr lang="zh-CN" altLang="en-US" dirty="0">
                <a:solidFill>
                  <a:prstClr val="black"/>
                </a:solidFill>
                <a:ea typeface="宋体" panose="02010600030101010101" pitchFamily="2" charset="-122"/>
                <a:sym typeface="+mn-lt"/>
              </a:rPr>
              <a:t>㎡范围内</a:t>
            </a:r>
            <a:endParaRPr lang="en-US" altLang="zh-CN" dirty="0">
              <a:solidFill>
                <a:prstClr val="black"/>
              </a:solidFill>
              <a:ea typeface="宋体" panose="02010600030101010101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7571" t="4663" r="8481" b="3790"/>
          <a:stretch>
            <a:fillRect/>
          </a:stretch>
        </p:blipFill>
        <p:spPr>
          <a:xfrm>
            <a:off x="1477645" y="2162175"/>
            <a:ext cx="8460105" cy="364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020877" y="429779"/>
            <a:ext cx="615042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cs typeface="阿里巴巴普惠体 Heavy"/>
                <a:sym typeface="+mn-lt"/>
              </a:rPr>
              <a:t>东城区房屋面积分布直方图</a:t>
            </a:r>
            <a:endParaRPr lang="zh-CN" altLang="en-US" sz="3600" b="1" dirty="0">
              <a:solidFill>
                <a:srgbClr val="0070C0"/>
              </a:solidFill>
              <a:cs typeface="阿里巴巴普惠体 Heavy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44072" y="2743201"/>
            <a:ext cx="212108" cy="354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阿里巴巴普惠体 Heavy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6896" t="5995" r="6916" b="3333"/>
          <a:stretch>
            <a:fillRect/>
          </a:stretch>
        </p:blipFill>
        <p:spPr>
          <a:xfrm>
            <a:off x="2136775" y="1438910"/>
            <a:ext cx="7917815" cy="3470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19605" y="4990465"/>
            <a:ext cx="8460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从图中我们可以看出，东城区的房子除了满足我们刚说的条件之外，还有一部分</a:t>
            </a:r>
            <a:r>
              <a:rPr lang="en-US" altLang="zh-CN"/>
              <a:t>10~30</a:t>
            </a:r>
            <a:r>
              <a:rPr lang="zh-CN" altLang="en-US">
                <a:ea typeface="宋体" panose="02010600030101010101" pitchFamily="2" charset="-122"/>
              </a:rPr>
              <a:t>㎡的房子占比也很重，分析过原因后，我们可以认为这些绝大部分是学区房，东城区的好小学有很多，家长们为了孩子的教育，可能会在那里买一套小的学区房，方便孩子上学。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802255" y="1122045"/>
            <a:ext cx="6588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cs typeface="阿里巴巴普惠体 Heavy"/>
                <a:sym typeface="+mn-lt"/>
              </a:rPr>
              <a:t>北京各区平均房价分布柱形图</a:t>
            </a:r>
            <a:endParaRPr lang="zh-CN" altLang="en-US" sz="3600" b="1" dirty="0">
              <a:solidFill>
                <a:srgbClr val="0070C0"/>
              </a:solidFill>
              <a:cs typeface="阿里巴巴普惠体 Heavy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44072" y="2743201"/>
            <a:ext cx="212108" cy="354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阿里巴巴普惠体 Heavy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52323" y="323748"/>
            <a:ext cx="1073957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每平米房价比较：西城最高，北京周边地区最低</a:t>
            </a:r>
            <a:endParaRPr lang="zh-CN" altLang="en-US" sz="2400" kern="0" dirty="0">
              <a:solidFill>
                <a:prstClr val="black"/>
              </a:solidFill>
              <a:ea typeface="宋体" panose="02010600030101010101" pitchFamily="2" charset="-122"/>
              <a:cs typeface="阿里巴巴普惠体 Heavy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6492" t="4763" r="6681" b="-2370"/>
          <a:stretch>
            <a:fillRect/>
          </a:stretch>
        </p:blipFill>
        <p:spPr>
          <a:xfrm>
            <a:off x="628015" y="1920240"/>
            <a:ext cx="10935335" cy="281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2510" y="4735830"/>
            <a:ext cx="10127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我们可以看到大体的分布规律是市中心的房价较贵，市郊的房价较便宜（虽然便宜的我也还是买不起），西城房价高和北京周边房价低的原因我们刚刚都分析过了，这张表可以再次佐证我们的分析。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527685" y="291465"/>
            <a:ext cx="104406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各区房屋楼层信息：不管是哪个区都是低层占比比较多，不难想象，因为我们选择的都是二手房屋信息，所以相对来说低层占的比率会高一些。有的区域有地下部分，有的区域没有，其中拥有地下房屋占比最多的是朝阳区，占房屋楼层类型总数的</a:t>
            </a:r>
            <a:r>
              <a:rPr lang="en-US" altLang="zh-CN" sz="2400" kern="0" dirty="0">
                <a:solidFill>
                  <a:prstClr val="black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1%</a:t>
            </a:r>
            <a:r>
              <a:rPr lang="zh-CN" altLang="en-US" sz="2400" kern="0" dirty="0">
                <a:solidFill>
                  <a:prstClr val="black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。主要原因是来北京务工的很多人都会选择去朝阳区的国贸以及望京</a:t>
            </a:r>
            <a:r>
              <a:rPr lang="en-US" altLang="zh-CN" sz="2400" kern="0" dirty="0">
                <a:solidFill>
                  <a:prstClr val="black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SOHO</a:t>
            </a:r>
            <a:r>
              <a:rPr lang="zh-CN" altLang="en-US" sz="2400" kern="0" dirty="0">
                <a:solidFill>
                  <a:prstClr val="black"/>
                </a:solidFill>
                <a:ea typeface="宋体" panose="02010600030101010101" pitchFamily="2" charset="-122"/>
                <a:cs typeface="阿里巴巴普惠体 Heavy"/>
                <a:sym typeface="+mn-lt"/>
              </a:rPr>
              <a:t>等地方打工，地下室是很多人的首选住处。</a:t>
            </a:r>
            <a:endParaRPr lang="zh-CN" altLang="en-US" sz="2400" kern="0" dirty="0">
              <a:solidFill>
                <a:prstClr val="black"/>
              </a:solidFill>
              <a:ea typeface="宋体" panose="02010600030101010101" pitchFamily="2" charset="-122"/>
              <a:cs typeface="阿里巴巴普惠体 Heavy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335" y="2425065"/>
            <a:ext cx="4253230" cy="39509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2468880"/>
            <a:ext cx="4425315" cy="3876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320,&quot;width&quot;:1036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hg22nx">
      <a:majorFont>
        <a:latin typeface="阿里巴巴普惠体 Heavy"/>
        <a:ea typeface="阿里巴巴普惠体 Heavy"/>
        <a:cs typeface=""/>
      </a:majorFont>
      <a:minorFont>
        <a:latin typeface="阿里巴巴普惠体 Heavy"/>
        <a:ea typeface="阿里巴巴普惠体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1213</Words>
  <Application>WPS 演示</Application>
  <PresentationFormat>宽屏</PresentationFormat>
  <Paragraphs>47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Helvetica</vt:lpstr>
      <vt:lpstr>微软雅黑</vt:lpstr>
      <vt:lpstr>阿里巴巴普惠体 Heavy</vt:lpstr>
      <vt:lpstr>Segoe Print</vt:lpstr>
      <vt:lpstr>阿里巴巴普惠体</vt:lpstr>
      <vt:lpstr>Arial Unicode MS</vt:lpstr>
      <vt:lpstr>Calibri</vt:lpstr>
      <vt:lpstr>阿里巴巴普惠体 Heavy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杨欣恺 XinkaiYang</dc:creator>
  <cp:lastModifiedBy>蓉</cp:lastModifiedBy>
  <cp:revision>4</cp:revision>
  <dcterms:created xsi:type="dcterms:W3CDTF">2020-03-24T08:15:00Z</dcterms:created>
  <dcterms:modified xsi:type="dcterms:W3CDTF">2020-07-05T07:47:37Z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